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2" r:id="rId1"/>
  </p:sldMasterIdLst>
  <p:notesMasterIdLst>
    <p:notesMasterId r:id="rId17"/>
  </p:notesMasterIdLst>
  <p:handoutMasterIdLst>
    <p:handoutMasterId r:id="rId18"/>
  </p:handoutMasterIdLst>
  <p:sldIdLst>
    <p:sldId id="269" r:id="rId2"/>
    <p:sldId id="281" r:id="rId3"/>
    <p:sldId id="270" r:id="rId4"/>
    <p:sldId id="271" r:id="rId5"/>
    <p:sldId id="277" r:id="rId6"/>
    <p:sldId id="272" r:id="rId7"/>
    <p:sldId id="283" r:id="rId8"/>
    <p:sldId id="274" r:id="rId9"/>
    <p:sldId id="275" r:id="rId10"/>
    <p:sldId id="276" r:id="rId11"/>
    <p:sldId id="273" r:id="rId12"/>
    <p:sldId id="278" r:id="rId13"/>
    <p:sldId id="284" r:id="rId14"/>
    <p:sldId id="282" r:id="rId15"/>
    <p:sldId id="268" r:id="rId16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Instruktion av ppt-mallen" id="{55D86A81-7526-4CB2-AD27-B3EF5E673B66}">
          <p14:sldIdLst>
            <p14:sldId id="256"/>
            <p14:sldId id="270"/>
          </p14:sldIdLst>
        </p14:section>
        <p14:section name="Exempel på Layouter" id="{ADF40A6D-7FF3-41DA-948E-93F4E8FFB569}">
          <p14:sldIdLst>
            <p14:sldId id="269"/>
            <p14:sldId id="257"/>
            <p14:sldId id="258"/>
            <p14:sldId id="271"/>
            <p14:sldId id="259"/>
            <p14:sldId id="267"/>
            <p14:sldId id="260"/>
            <p14:sldId id="262"/>
            <p14:sldId id="261"/>
            <p14:sldId id="266"/>
            <p14:sldId id="263"/>
            <p14:sldId id="265"/>
            <p14:sldId id="26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C2C2C"/>
    <a:srgbClr val="275269"/>
    <a:srgbClr val="A6B750"/>
    <a:srgbClr val="000000"/>
    <a:srgbClr val="326886"/>
    <a:srgbClr val="8CC2F2"/>
    <a:srgbClr val="F7BF3A"/>
    <a:srgbClr val="13958F"/>
    <a:srgbClr val="149472"/>
    <a:srgbClr val="17AB8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just forma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85" autoAdjust="0"/>
    <p:restoredTop sz="86763" autoAdjust="0"/>
  </p:normalViewPr>
  <p:slideViewPr>
    <p:cSldViewPr snapToGrid="0" snapToObjects="1">
      <p:cViewPr varScale="1">
        <p:scale>
          <a:sx n="115" d="100"/>
          <a:sy n="115" d="100"/>
        </p:scale>
        <p:origin x="-1524" y="-102"/>
      </p:cViewPr>
      <p:guideLst>
        <p:guide orient="horz" pos="394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A4BE0-F786-0E49-94A8-1F2CBA953599}" type="datetimeFigureOut">
              <a:rPr lang="sv-SE" smtClean="0"/>
              <a:pPr/>
              <a:t>2015-10-02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497BC-B4BF-D24D-9855-FA158D57D12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58411310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A7049-4081-424B-8128-683F6C2017C9}" type="datetimeFigureOut">
              <a:rPr lang="sv-SE" smtClean="0"/>
              <a:pPr/>
              <a:t>2015-10-02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970E8-606E-544E-9196-A0321FFF431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436855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GBGstad-PPT-BKGR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flipH="1">
            <a:off x="0" y="0"/>
            <a:ext cx="9143998" cy="6857998"/>
          </a:xfrm>
          <a:prstGeom prst="rect">
            <a:avLst/>
          </a:prstGeom>
        </p:spPr>
      </p:pic>
      <p:sp>
        <p:nvSpPr>
          <p:cNvPr id="14" name="Rubrik 4"/>
          <p:cNvSpPr>
            <a:spLocks noGrp="1"/>
          </p:cNvSpPr>
          <p:nvPr>
            <p:ph type="title" hasCustomPrompt="1"/>
          </p:nvPr>
        </p:nvSpPr>
        <p:spPr>
          <a:xfrm>
            <a:off x="2980338" y="2405247"/>
            <a:ext cx="5486252" cy="985563"/>
          </a:xfrm>
        </p:spPr>
        <p:txBody>
          <a:bodyPr wrap="square" anchor="b">
            <a:no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2999516" y="3563637"/>
            <a:ext cx="5475620" cy="307777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Eventuell underrubrik</a:t>
            </a:r>
          </a:p>
        </p:txBody>
      </p:sp>
      <p:pic>
        <p:nvPicPr>
          <p:cNvPr id="10" name="Bildobjekt 9" descr="gbg_st_cmyk_neg-0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000" y="2589385"/>
            <a:ext cx="898553" cy="1424063"/>
          </a:xfrm>
          <a:prstGeom prst="rect">
            <a:avLst/>
          </a:prstGeom>
        </p:spPr>
      </p:pic>
      <p:cxnSp>
        <p:nvCxnSpPr>
          <p:cNvPr id="12" name="Rak 11"/>
          <p:cNvCxnSpPr/>
          <p:nvPr userDrawn="1"/>
        </p:nvCxnSpPr>
        <p:spPr>
          <a:xfrm>
            <a:off x="2369561" y="2167941"/>
            <a:ext cx="0" cy="226695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812576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8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889600" y="1440000"/>
            <a:ext cx="27324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sv-SE" sz="2800" b="1" i="0" u="none" strike="noStrike" baseline="0" smtClean="0"/>
            </a:lvl1pPr>
          </a:lstStyle>
          <a:p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Rubrik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r>
              <a:rPr lang="sv-SE" sz="2800" b="1" i="0" u="none" strike="noStrike" baseline="0" dirty="0" smtClean="0">
                <a:solidFill>
                  <a:srgbClr val="2C2C2C"/>
                </a:solidFill>
                <a:latin typeface="Arial"/>
              </a:rPr>
              <a:t> </a:t>
            </a:r>
            <a:r>
              <a:rPr lang="sv-SE" sz="2800" b="1" i="0" u="none" strike="noStrike" baseline="0" dirty="0" err="1" smtClean="0">
                <a:solidFill>
                  <a:srgbClr val="2C2C2C"/>
                </a:solidFill>
                <a:latin typeface="Arial"/>
              </a:rPr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09972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22000" y="1440000"/>
            <a:ext cx="2732143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264982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vslutsida-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GBGstad-PPT-BKGR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 flipH="1">
            <a:off x="2360560" y="0"/>
            <a:ext cx="6783438" cy="6857998"/>
          </a:xfrm>
          <a:prstGeom prst="rect">
            <a:avLst/>
          </a:prstGeom>
        </p:spPr>
      </p:pic>
      <p:sp>
        <p:nvSpPr>
          <p:cNvPr id="11" name="Rektangel 10"/>
          <p:cNvSpPr/>
          <p:nvPr userDrawn="1"/>
        </p:nvSpPr>
        <p:spPr>
          <a:xfrm>
            <a:off x="180000" y="180000"/>
            <a:ext cx="2180560" cy="649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12" name="Grupp 11"/>
          <p:cNvGrpSpPr/>
          <p:nvPr userDrawn="1"/>
        </p:nvGrpSpPr>
        <p:grpSpPr>
          <a:xfrm>
            <a:off x="828000" y="2589373"/>
            <a:ext cx="898553" cy="1424063"/>
            <a:chOff x="828000" y="2716969"/>
            <a:chExt cx="898553" cy="1424063"/>
          </a:xfrm>
        </p:grpSpPr>
        <p:pic>
          <p:nvPicPr>
            <p:cNvPr id="13" name="Bildobjekt 12" descr="gbg_st_cmyk_neg-01.png"/>
            <p:cNvPicPr>
              <a:picLocks noChangeAspect="1"/>
            </p:cNvPicPr>
            <p:nvPr userDrawn="1"/>
          </p:nvPicPr>
          <p:blipFill>
            <a:blip r:embed="rId3" cstate="screen">
              <a:lum bright="-100000"/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3773905"/>
              <a:ext cx="898553" cy="367127"/>
            </a:xfrm>
            <a:prstGeom prst="rect">
              <a:avLst/>
            </a:prstGeom>
          </p:spPr>
        </p:pic>
        <p:pic>
          <p:nvPicPr>
            <p:cNvPr id="14" name="Bildobjekt 13" descr="gbg_st_cmyk_neg-01.png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28000" y="2716969"/>
              <a:ext cx="898553" cy="1056936"/>
            </a:xfrm>
            <a:prstGeom prst="rect">
              <a:avLst/>
            </a:prstGeom>
          </p:spPr>
        </p:pic>
      </p:grpSp>
      <p:sp>
        <p:nvSpPr>
          <p:cNvPr id="17" name="Platshållare för text 11"/>
          <p:cNvSpPr>
            <a:spLocks noGrp="1"/>
          </p:cNvSpPr>
          <p:nvPr>
            <p:ph type="body" sz="quarter" idx="14" hasCustomPrompt="1"/>
          </p:nvPr>
        </p:nvSpPr>
        <p:spPr>
          <a:xfrm>
            <a:off x="3179303" y="181125"/>
            <a:ext cx="5475620" cy="6155880"/>
          </a:xfrm>
        </p:spPr>
        <p:txBody>
          <a:bodyPr wrap="square" anchor="ctr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1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 smtClean="0"/>
              <a:t>Avslut</a:t>
            </a:r>
          </a:p>
        </p:txBody>
      </p:sp>
    </p:spTree>
    <p:extLst>
      <p:ext uri="{BB962C8B-B14F-4D97-AF65-F5344CB8AC3E}">
        <p14:creationId xmlns:p14="http://schemas.microsoft.com/office/powerpoint/2010/main" xmlns="" val="31774778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8228598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4412546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9344262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+  bild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/>
          <p:cNvSpPr>
            <a:spLocks noGrp="1"/>
          </p:cNvSpPr>
          <p:nvPr>
            <p:ph type="pic" sz="quarter" idx="13" hasCustomPrompt="1"/>
          </p:nvPr>
        </p:nvSpPr>
        <p:spPr>
          <a:xfrm>
            <a:off x="179868" y="1367999"/>
            <a:ext cx="876348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80000" marR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Tx/>
              <a:buSzTx/>
              <a:buFont typeface="Arial"/>
              <a:buChar char="•"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  <a:p>
            <a:endParaRPr lang="sv-SE" dirty="0" smtClean="0"/>
          </a:p>
        </p:txBody>
      </p:sp>
      <p:sp>
        <p:nvSpPr>
          <p:cNvPr id="9" name="Rubrik 8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4859594" y="2507994"/>
            <a:ext cx="3583858" cy="2757487"/>
          </a:xfrm>
        </p:spPr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614402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grafik -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6" hasCustomPrompt="1"/>
          </p:nvPr>
        </p:nvSpPr>
        <p:spPr>
          <a:xfrm>
            <a:off x="179387" y="1368000"/>
            <a:ext cx="8763959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 marL="179388" indent="-179388">
              <a:defRPr sz="1200" i="1">
                <a:solidFill>
                  <a:schemeClr val="tx1"/>
                </a:solidFill>
              </a:defRPr>
            </a:lvl1pPr>
            <a:lvl2pPr marL="712788" indent="-266700">
              <a:defRPr sz="2000"/>
            </a:lvl2pPr>
            <a:lvl3pPr marL="712788" indent="-266700">
              <a:defRPr sz="1600"/>
            </a:lvl3pPr>
            <a:lvl4pPr marL="712788" indent="-266700">
              <a:defRPr sz="1600"/>
            </a:lvl4pPr>
            <a:lvl5pPr marL="712788" indent="-266700">
              <a:defRPr sz="1600"/>
            </a:lvl5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Rubrik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1640054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866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1057" y="1440000"/>
            <a:ext cx="5040000" cy="4694989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6653839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8914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22000" y="1440000"/>
            <a:ext cx="5040000" cy="4694400"/>
          </a:xfrm>
        </p:spPr>
        <p:txBody>
          <a:bodyPr/>
          <a:lstStyle/>
          <a:p>
            <a:pPr lvl="0"/>
            <a:r>
              <a:rPr lang="en-US" dirty="0" smtClean="0"/>
              <a:t>Text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r>
              <a:rPr lang="en-US" dirty="0" smtClean="0"/>
              <a:t> </a:t>
            </a:r>
            <a:r>
              <a:rPr lang="en-US" dirty="0" err="1" smtClean="0"/>
              <a:t>text</a:t>
            </a:r>
            <a:endParaRPr lang="en-US" dirty="0" smtClean="0"/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36283187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179389" y="1368000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11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3582000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/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</a:p>
        </p:txBody>
      </p:sp>
    </p:spTree>
    <p:extLst>
      <p:ext uri="{BB962C8B-B14F-4D97-AF65-F5344CB8AC3E}">
        <p14:creationId xmlns="" xmlns:p14="http://schemas.microsoft.com/office/powerpoint/2010/main" val="3775015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grafik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innehåll 7"/>
          <p:cNvSpPr>
            <a:spLocks noGrp="1"/>
          </p:cNvSpPr>
          <p:nvPr>
            <p:ph sz="quarter" idx="13" hasCustomPrompt="1"/>
          </p:nvPr>
        </p:nvSpPr>
        <p:spPr>
          <a:xfrm>
            <a:off x="179389" y="1368000"/>
            <a:ext cx="5364000" cy="4824000"/>
          </a:xfrm>
          <a:solidFill>
            <a:schemeClr val="bg1">
              <a:lumMod val="95000"/>
            </a:schemeClr>
          </a:solidFill>
        </p:spPr>
        <p:txBody>
          <a:bodyPr lIns="180000" tIns="180000"/>
          <a:lstStyle>
            <a:lvl1pPr>
              <a:defRPr sz="1200" i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 smtClean="0"/>
              <a:t>Klicka på en av ikonerna för att infoga bild, diagram, film etc.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2" hasCustomPrompt="1"/>
          </p:nvPr>
        </p:nvSpPr>
        <p:spPr>
          <a:xfrm>
            <a:off x="5889600" y="1367999"/>
            <a:ext cx="3060000" cy="482400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lIns="180000" tIns="180000"/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sv-SE" dirty="0" smtClean="0"/>
              <a:t>Klicka på ikonen för att infoga bild.</a:t>
            </a:r>
          </a:p>
        </p:txBody>
      </p:sp>
      <p:sp>
        <p:nvSpPr>
          <p:cNvPr id="5" name="Rubrik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="" xmlns:p14="http://schemas.microsoft.com/office/powerpoint/2010/main" val="2002246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 descr="GBGstad-PPT-BKGR.jpg"/>
          <p:cNvPicPr>
            <a:picLocks noChangeAspect="1"/>
          </p:cNvPicPr>
          <p:nvPr/>
        </p:nvPicPr>
        <p:blipFill>
          <a:blip r:embed="rId14" cstate="screen"/>
          <a:srcRect/>
          <a:stretch>
            <a:fillRect/>
          </a:stretch>
        </p:blipFill>
        <p:spPr>
          <a:xfrm flipH="1">
            <a:off x="0" y="6095563"/>
            <a:ext cx="9143997" cy="762435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22000" y="475702"/>
            <a:ext cx="6738950" cy="6950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sv-SE" dirty="0" smtClean="0"/>
              <a:t>Rubrik </a:t>
            </a:r>
            <a:r>
              <a:rPr lang="sv-SE" dirty="0" err="1" smtClean="0"/>
              <a:t>rubrik</a:t>
            </a:r>
            <a:r>
              <a:rPr lang="sv-SE" dirty="0" smtClean="0"/>
              <a:t> </a:t>
            </a:r>
            <a:r>
              <a:rPr lang="sv-SE" dirty="0" err="1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22000" y="1569600"/>
            <a:ext cx="8028000" cy="45259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98052" y="6269050"/>
            <a:ext cx="452546" cy="41757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CCB980A4-8073-2E47-BD49-CDC58DACAC28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Bildobjekt 8" descr="öppen.png"/>
          <p:cNvPicPr>
            <a:picLocks noChangeAspect="1"/>
          </p:cNvPicPr>
          <p:nvPr/>
        </p:nvPicPr>
        <p:blipFill>
          <a:blip r:embed="rId15" cstate="screen"/>
          <a:stretch>
            <a:fillRect/>
          </a:stretch>
        </p:blipFill>
        <p:spPr>
          <a:xfrm>
            <a:off x="522000" y="6419465"/>
            <a:ext cx="2383541" cy="252985"/>
          </a:xfrm>
          <a:prstGeom prst="rect">
            <a:avLst/>
          </a:prstGeom>
        </p:spPr>
      </p:pic>
      <p:pic>
        <p:nvPicPr>
          <p:cNvPr id="10" name="Bildobjekt 9" descr="gbg_li_col.png"/>
          <p:cNvPicPr>
            <a:picLocks noChangeAspect="1"/>
          </p:cNvPicPr>
          <p:nvPr/>
        </p:nvPicPr>
        <p:blipFill>
          <a:blip r:embed="rId16" cstate="screen"/>
          <a:stretch>
            <a:fillRect/>
          </a:stretch>
        </p:blipFill>
        <p:spPr>
          <a:xfrm>
            <a:off x="7571231" y="613646"/>
            <a:ext cx="1107796" cy="367680"/>
          </a:xfrm>
          <a:prstGeom prst="rect">
            <a:avLst/>
          </a:prstGeom>
        </p:spPr>
      </p:pic>
      <p:cxnSp>
        <p:nvCxnSpPr>
          <p:cNvPr id="12" name="Rak 11"/>
          <p:cNvCxnSpPr/>
          <p:nvPr/>
        </p:nvCxnSpPr>
        <p:spPr>
          <a:xfrm>
            <a:off x="7397750" y="581024"/>
            <a:ext cx="0" cy="396000"/>
          </a:xfrm>
          <a:prstGeom prst="line">
            <a:avLst/>
          </a:prstGeom>
          <a:ln w="127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6888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</p:sldLayoutIdLst>
  <p:transition spd="med"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b="1" kern="0" spc="50">
          <a:solidFill>
            <a:schemeClr val="tx1">
              <a:lumMod val="50000"/>
            </a:schemeClr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1pPr>
      <a:lvl2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20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2pPr>
      <a:lvl3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•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3pPr>
      <a:lvl4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–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4pPr>
      <a:lvl5pPr marL="444500" indent="-263525" algn="l" defTabSz="457200" rtl="0" eaLnBrk="1" latinLnBrk="0" hangingPunct="1">
        <a:lnSpc>
          <a:spcPct val="100000"/>
        </a:lnSpc>
        <a:spcBef>
          <a:spcPts val="0"/>
        </a:spcBef>
        <a:spcAft>
          <a:spcPts val="1500"/>
        </a:spcAft>
        <a:buFont typeface="Arial"/>
        <a:buChar char="»"/>
        <a:defRPr sz="1600" kern="1200">
          <a:solidFill>
            <a:schemeClr val="tx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k.d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2980338" y="2746080"/>
            <a:ext cx="5486252" cy="985563"/>
          </a:xfrm>
        </p:spPr>
        <p:txBody>
          <a:bodyPr/>
          <a:lstStyle/>
          <a:p>
            <a:r>
              <a:rPr lang="sv-SE" dirty="0" smtClean="0"/>
              <a:t>Mobilanpassning av goteborg.se 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>
          <a:xfrm>
            <a:off x="2999516" y="3904470"/>
            <a:ext cx="5475620" cy="307777"/>
          </a:xfrm>
        </p:spPr>
        <p:txBody>
          <a:bodyPr/>
          <a:lstStyle/>
          <a:p>
            <a:r>
              <a:rPr lang="sv-SE" dirty="0" smtClean="0"/>
              <a:t>Projektets delar 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10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084022" y="1440000"/>
            <a:ext cx="5666576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Nytt sätt att hantera kod på för intraservice som på sikt kommer underlätta vidareutvecklingen av goteborg.se.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15885" y="1491951"/>
            <a:ext cx="2552006" cy="41191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11500" dirty="0" smtClean="0"/>
              <a:t>5</a:t>
            </a:r>
          </a:p>
          <a:p>
            <a:pPr algn="ctr"/>
            <a:r>
              <a:rPr lang="sv-SE" sz="2800" dirty="0" smtClean="0"/>
              <a:t>Modulär </a:t>
            </a:r>
            <a:r>
              <a:rPr lang="sv-SE" sz="2800" dirty="0" err="1" smtClean="0"/>
              <a:t>gränssnitts-arkitektur</a:t>
            </a:r>
            <a:endParaRPr lang="sv-SE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innebär det för dig som redaktör?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11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Webbstrategiska utför det allra mesta av arbetet: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Förbereder dagens goteborg.se genom att se till att alla målsidor ligger längst ner i strukturen.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 smtClean="0"/>
              <a:t>Sätter upp de migrerade sidorna i nya versionen.</a:t>
            </a:r>
          </a:p>
          <a:p>
            <a:pPr marL="457200" indent="-457200">
              <a:buFont typeface="+mj-lt"/>
              <a:buAutoNum type="arabicPeriod"/>
            </a:pPr>
            <a:endParaRPr lang="sv-SE" dirty="0" smtClean="0"/>
          </a:p>
          <a:p>
            <a:pPr marL="457200" indent="-457200">
              <a:buNone/>
            </a:pPr>
            <a:r>
              <a:rPr lang="sv-SE" dirty="0" smtClean="0"/>
              <a:t>Så </a:t>
            </a:r>
            <a:r>
              <a:rPr lang="sv-SE" i="1" dirty="0" smtClean="0"/>
              <a:t>kan</a:t>
            </a:r>
            <a:r>
              <a:rPr lang="sv-SE" dirty="0" smtClean="0"/>
              <a:t> du som redaktör bli påverkad:</a:t>
            </a:r>
          </a:p>
          <a:p>
            <a:pPr marL="721700" lvl="1" indent="-457200"/>
            <a:r>
              <a:rPr lang="sv-SE" dirty="0" smtClean="0"/>
              <a:t>Vara med i diskussioner om hur dina målsidor ska struktureras.</a:t>
            </a:r>
          </a:p>
          <a:p>
            <a:pPr marL="721700" lvl="1" indent="-457200"/>
            <a:r>
              <a:rPr lang="sv-SE" dirty="0" smtClean="0"/>
              <a:t>Vara med i att ta fram nytt arbetssätt för kategoriarbetet.</a:t>
            </a:r>
          </a:p>
          <a:p>
            <a:pPr marL="721700" lvl="1" indent="-457200"/>
            <a:r>
              <a:rPr lang="sv-SE" dirty="0" smtClean="0"/>
              <a:t>Nytt arbetssätt i och med nya redaktionella verktyg.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Flytta målsidor – dagens goteborg.se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12</a:t>
            </a:fld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1436429" y="1287153"/>
          <a:ext cx="6186342" cy="400431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18023"/>
                <a:gridCol w="2568319"/>
              </a:tblGrid>
              <a:tr h="225192">
                <a:tc>
                  <a:txBody>
                    <a:bodyPr/>
                    <a:lstStyle/>
                    <a:p>
                      <a:pPr algn="l" fontAlgn="b"/>
                      <a:r>
                        <a:rPr lang="sv-SE" sz="2000" u="none" strike="noStrike" dirty="0"/>
                        <a:t>Kategori</a:t>
                      </a:r>
                      <a:endParaRPr lang="sv-SE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Antal </a:t>
                      </a:r>
                      <a:r>
                        <a:rPr lang="sv-SE" sz="1800" u="none" strike="noStrike" dirty="0" smtClean="0"/>
                        <a:t>”felaktiga” </a:t>
                      </a:r>
                      <a:r>
                        <a:rPr lang="sv-SE" sz="1800" u="none" strike="noStrike" dirty="0"/>
                        <a:t>sidor</a:t>
                      </a:r>
                      <a:endParaRPr lang="sv-SE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Bibliotek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10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Bygga &amp; Bo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32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Företagare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20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Förskola &amp; Utbildning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20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Jobb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7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Kommun &amp; Politik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31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Kultur &amp; Fritid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17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Miljö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26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Omsorg &amp; Hjälp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27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Trafik &amp; Gator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32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/>
                        <a:t>Om webbplatsen, Språk, Press</a:t>
                      </a:r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/>
                        <a:t>12</a:t>
                      </a:r>
                      <a:endParaRPr lang="sv-SE" sz="1800" b="0" i="0" u="none" strike="noStrike" dirty="0">
                        <a:solidFill>
                          <a:srgbClr val="9C0006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14468">
                <a:tc>
                  <a:txBody>
                    <a:bodyPr/>
                    <a:lstStyle/>
                    <a:p>
                      <a:pPr algn="l" fontAlgn="b"/>
                      <a:r>
                        <a:rPr lang="sv-SE" sz="1800" u="none" strike="noStrike" dirty="0">
                          <a:solidFill>
                            <a:schemeClr val="bg1"/>
                          </a:solidFill>
                        </a:rPr>
                        <a:t>Totalt:</a:t>
                      </a:r>
                      <a:endParaRPr lang="sv-SE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v-SE" sz="1800" u="none" strike="noStrike" dirty="0">
                          <a:solidFill>
                            <a:schemeClr val="bg1"/>
                          </a:solidFill>
                        </a:rPr>
                        <a:t>234</a:t>
                      </a:r>
                      <a:endParaRPr lang="sv-SE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72000" marR="72000" marT="9525" marB="0" anchor="b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Vänster 6"/>
          <p:cNvSpPr/>
          <p:nvPr/>
        </p:nvSpPr>
        <p:spPr>
          <a:xfrm>
            <a:off x="7622771" y="1878674"/>
            <a:ext cx="947651" cy="290946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Vänster 7"/>
          <p:cNvSpPr/>
          <p:nvPr/>
        </p:nvSpPr>
        <p:spPr>
          <a:xfrm>
            <a:off x="7622771" y="3028603"/>
            <a:ext cx="947651" cy="290946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Vänster 8"/>
          <p:cNvSpPr/>
          <p:nvPr/>
        </p:nvSpPr>
        <p:spPr>
          <a:xfrm>
            <a:off x="7622771" y="4159134"/>
            <a:ext cx="947651" cy="290946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Vänster 9"/>
          <p:cNvSpPr/>
          <p:nvPr/>
        </p:nvSpPr>
        <p:spPr>
          <a:xfrm>
            <a:off x="7622771" y="3593869"/>
            <a:ext cx="947651" cy="290946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Vänster 10"/>
          <p:cNvSpPr/>
          <p:nvPr/>
        </p:nvSpPr>
        <p:spPr>
          <a:xfrm>
            <a:off x="7622771" y="3883429"/>
            <a:ext cx="947651" cy="290946"/>
          </a:xfrm>
          <a:prstGeom prst="leftArrow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Beta-version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13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sv-SE" dirty="0" smtClean="0"/>
              <a:t>Vår förhoppning är att vi denna gång ska kunna ha en </a:t>
            </a:r>
            <a:r>
              <a:rPr lang="sv-SE" dirty="0" err="1" smtClean="0"/>
              <a:t>beta-version</a:t>
            </a:r>
            <a:r>
              <a:rPr lang="sv-SE" dirty="0" smtClean="0"/>
              <a:t> av nya goteborg.se innan vi lanserar.</a:t>
            </a:r>
          </a:p>
          <a:p>
            <a:pPr lvl="1"/>
            <a:r>
              <a:rPr lang="sv-SE" dirty="0" smtClean="0"/>
              <a:t>För att kunna ta in synpunkter från medborgare.</a:t>
            </a:r>
          </a:p>
          <a:p>
            <a:pPr lvl="1"/>
            <a:r>
              <a:rPr lang="sv-SE" dirty="0" smtClean="0"/>
              <a:t>För att förenkla det tekniska arbetet och kunna hitta buggar i god tid.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Hur vill ni få information?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14</a:t>
            </a:fld>
            <a:endParaRPr lang="sv-SE" dirty="0"/>
          </a:p>
        </p:txBody>
      </p:sp>
      <p:grpSp>
        <p:nvGrpSpPr>
          <p:cNvPr id="18" name="Grupp 17"/>
          <p:cNvGrpSpPr/>
          <p:nvPr/>
        </p:nvGrpSpPr>
        <p:grpSpPr>
          <a:xfrm>
            <a:off x="1338348" y="2202872"/>
            <a:ext cx="1221971" cy="1596043"/>
            <a:chOff x="1338348" y="2202872"/>
            <a:chExt cx="1221971" cy="1596043"/>
          </a:xfrm>
        </p:grpSpPr>
        <p:sp>
          <p:nvSpPr>
            <p:cNvPr id="5" name="Rektangel 4"/>
            <p:cNvSpPr/>
            <p:nvPr/>
          </p:nvSpPr>
          <p:spPr>
            <a:xfrm>
              <a:off x="1338348" y="2202872"/>
              <a:ext cx="1221971" cy="1596043"/>
            </a:xfrm>
            <a:prstGeom prst="rect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6" name="Rektangel 5"/>
            <p:cNvSpPr/>
            <p:nvPr/>
          </p:nvSpPr>
          <p:spPr>
            <a:xfrm>
              <a:off x="1490749" y="2355272"/>
              <a:ext cx="392474" cy="512619"/>
            </a:xfrm>
            <a:prstGeom prst="rect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400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@</a:t>
              </a:r>
              <a:endParaRPr lang="sv-SE" sz="2400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cxnSp>
          <p:nvCxnSpPr>
            <p:cNvPr id="8" name="Rak 7"/>
            <p:cNvCxnSpPr/>
            <p:nvPr/>
          </p:nvCxnSpPr>
          <p:spPr>
            <a:xfrm>
              <a:off x="2003367" y="2355272"/>
              <a:ext cx="448888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/>
            <p:cNvCxnSpPr/>
            <p:nvPr/>
          </p:nvCxnSpPr>
          <p:spPr>
            <a:xfrm>
              <a:off x="2003367" y="2507672"/>
              <a:ext cx="448888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/>
            <p:cNvCxnSpPr/>
            <p:nvPr/>
          </p:nvCxnSpPr>
          <p:spPr>
            <a:xfrm>
              <a:off x="2003367" y="2660072"/>
              <a:ext cx="448888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/>
            <p:cNvCxnSpPr/>
            <p:nvPr/>
          </p:nvCxnSpPr>
          <p:spPr>
            <a:xfrm>
              <a:off x="2003367" y="2812472"/>
              <a:ext cx="448888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/>
            <p:cNvCxnSpPr/>
            <p:nvPr/>
          </p:nvCxnSpPr>
          <p:spPr>
            <a:xfrm>
              <a:off x="1434335" y="2998124"/>
              <a:ext cx="1017920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>
              <a:off x="1434335" y="3150524"/>
              <a:ext cx="1017920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/>
            <p:cNvCxnSpPr/>
            <p:nvPr/>
          </p:nvCxnSpPr>
          <p:spPr>
            <a:xfrm>
              <a:off x="1434335" y="3280756"/>
              <a:ext cx="1017920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/>
            <p:cNvCxnSpPr/>
            <p:nvPr/>
          </p:nvCxnSpPr>
          <p:spPr>
            <a:xfrm>
              <a:off x="1434335" y="3433156"/>
              <a:ext cx="1017920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/>
            <p:cNvCxnSpPr/>
            <p:nvPr/>
          </p:nvCxnSpPr>
          <p:spPr>
            <a:xfrm>
              <a:off x="1434335" y="3585556"/>
              <a:ext cx="1017920" cy="0"/>
            </a:xfrm>
            <a:prstGeom prst="line">
              <a:avLst/>
            </a:prstGeom>
            <a:ln w="5715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upp 47"/>
          <p:cNvGrpSpPr/>
          <p:nvPr/>
        </p:nvGrpSpPr>
        <p:grpSpPr>
          <a:xfrm>
            <a:off x="3489959" y="2200102"/>
            <a:ext cx="1886990" cy="1596043"/>
            <a:chOff x="3000894" y="2202872"/>
            <a:chExt cx="1886990" cy="1596043"/>
          </a:xfrm>
        </p:grpSpPr>
        <p:sp>
          <p:nvSpPr>
            <p:cNvPr id="20" name="Rektangel 19"/>
            <p:cNvSpPr/>
            <p:nvPr/>
          </p:nvSpPr>
          <p:spPr>
            <a:xfrm>
              <a:off x="3000894" y="2202872"/>
              <a:ext cx="1886990" cy="1596043"/>
            </a:xfrm>
            <a:prstGeom prst="rect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Rektangel 20"/>
            <p:cNvSpPr/>
            <p:nvPr/>
          </p:nvSpPr>
          <p:spPr>
            <a:xfrm>
              <a:off x="3000894" y="2202873"/>
              <a:ext cx="1886990" cy="1524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762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1" name="Rektangel 30"/>
            <p:cNvSpPr/>
            <p:nvPr/>
          </p:nvSpPr>
          <p:spPr>
            <a:xfrm>
              <a:off x="3153294" y="2507672"/>
              <a:ext cx="1535083" cy="623455"/>
            </a:xfrm>
            <a:prstGeom prst="rect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www</a:t>
              </a:r>
              <a:endParaRPr lang="sv-SE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grpSp>
          <p:nvGrpSpPr>
            <p:cNvPr id="42" name="Grupp 41"/>
            <p:cNvGrpSpPr/>
            <p:nvPr/>
          </p:nvGrpSpPr>
          <p:grpSpPr>
            <a:xfrm>
              <a:off x="3153294" y="3294611"/>
              <a:ext cx="448888" cy="304800"/>
              <a:chOff x="3153294" y="3314008"/>
              <a:chExt cx="448888" cy="304800"/>
            </a:xfrm>
          </p:grpSpPr>
          <p:cxnSp>
            <p:nvCxnSpPr>
              <p:cNvPr id="32" name="Rak 31"/>
              <p:cNvCxnSpPr/>
              <p:nvPr/>
            </p:nvCxnSpPr>
            <p:spPr>
              <a:xfrm>
                <a:off x="3153294" y="33140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ak 32"/>
              <p:cNvCxnSpPr/>
              <p:nvPr/>
            </p:nvCxnSpPr>
            <p:spPr>
              <a:xfrm>
                <a:off x="3153294" y="34664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ak 33"/>
              <p:cNvCxnSpPr/>
              <p:nvPr/>
            </p:nvCxnSpPr>
            <p:spPr>
              <a:xfrm>
                <a:off x="3153294" y="36188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 42"/>
            <p:cNvGrpSpPr/>
            <p:nvPr/>
          </p:nvGrpSpPr>
          <p:grpSpPr>
            <a:xfrm>
              <a:off x="3717174" y="3294611"/>
              <a:ext cx="448888" cy="304800"/>
              <a:chOff x="3754582" y="3314008"/>
              <a:chExt cx="448888" cy="304800"/>
            </a:xfrm>
          </p:grpSpPr>
          <p:cxnSp>
            <p:nvCxnSpPr>
              <p:cNvPr id="36" name="Rak 35"/>
              <p:cNvCxnSpPr/>
              <p:nvPr/>
            </p:nvCxnSpPr>
            <p:spPr>
              <a:xfrm>
                <a:off x="3754582" y="33140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ak 36"/>
              <p:cNvCxnSpPr/>
              <p:nvPr/>
            </p:nvCxnSpPr>
            <p:spPr>
              <a:xfrm>
                <a:off x="3754582" y="34664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>
                <a:off x="3754582" y="36188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upp 43"/>
            <p:cNvGrpSpPr/>
            <p:nvPr/>
          </p:nvGrpSpPr>
          <p:grpSpPr>
            <a:xfrm>
              <a:off x="4281054" y="3294611"/>
              <a:ext cx="448888" cy="304800"/>
              <a:chOff x="4281054" y="3314008"/>
              <a:chExt cx="448888" cy="304800"/>
            </a:xfrm>
          </p:grpSpPr>
          <p:cxnSp>
            <p:nvCxnSpPr>
              <p:cNvPr id="39" name="Rak 38"/>
              <p:cNvCxnSpPr/>
              <p:nvPr/>
            </p:nvCxnSpPr>
            <p:spPr>
              <a:xfrm>
                <a:off x="4281054" y="33140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Rak 39"/>
              <p:cNvCxnSpPr/>
              <p:nvPr/>
            </p:nvCxnSpPr>
            <p:spPr>
              <a:xfrm>
                <a:off x="4281054" y="34664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Rak 40"/>
              <p:cNvCxnSpPr/>
              <p:nvPr/>
            </p:nvCxnSpPr>
            <p:spPr>
              <a:xfrm>
                <a:off x="4281054" y="3618808"/>
                <a:ext cx="448888" cy="0"/>
              </a:xfrm>
              <a:prstGeom prst="line">
                <a:avLst/>
              </a:prstGeom>
              <a:ln w="5715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Rektangel 34"/>
            <p:cNvSpPr/>
            <p:nvPr/>
          </p:nvSpPr>
          <p:spPr>
            <a:xfrm>
              <a:off x="4754881" y="2233344"/>
              <a:ext cx="83128" cy="8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6" name="Rektangel 45"/>
            <p:cNvSpPr/>
            <p:nvPr/>
          </p:nvSpPr>
          <p:spPr>
            <a:xfrm>
              <a:off x="4624639" y="2233344"/>
              <a:ext cx="83128" cy="8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Rektangel 46"/>
            <p:cNvSpPr/>
            <p:nvPr/>
          </p:nvSpPr>
          <p:spPr>
            <a:xfrm>
              <a:off x="4494397" y="2233344"/>
              <a:ext cx="83128" cy="83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70" name="Grupp 69"/>
          <p:cNvGrpSpPr/>
          <p:nvPr/>
        </p:nvGrpSpPr>
        <p:grpSpPr>
          <a:xfrm>
            <a:off x="6229420" y="2202872"/>
            <a:ext cx="1254077" cy="1637614"/>
            <a:chOff x="5980030" y="1679438"/>
            <a:chExt cx="1654920" cy="2161048"/>
          </a:xfrm>
        </p:grpSpPr>
        <p:grpSp>
          <p:nvGrpSpPr>
            <p:cNvPr id="54" name="Grupp 53"/>
            <p:cNvGrpSpPr/>
            <p:nvPr/>
          </p:nvGrpSpPr>
          <p:grpSpPr>
            <a:xfrm>
              <a:off x="6078678" y="2327567"/>
              <a:ext cx="1457624" cy="693122"/>
              <a:chOff x="5865362" y="2202872"/>
              <a:chExt cx="1654920" cy="786939"/>
            </a:xfrm>
          </p:grpSpPr>
          <p:pic>
            <p:nvPicPr>
              <p:cNvPr id="50" name="Bildobjekt 49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5362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52" name="Bildobjekt 51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30133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53" name="Bildobjekt 52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01618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51" name="Bildobjekt 50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56060" y="2202872"/>
                <a:ext cx="518664" cy="786939"/>
              </a:xfrm>
              <a:prstGeom prst="rect">
                <a:avLst/>
              </a:prstGeom>
            </p:spPr>
          </p:pic>
        </p:grpSp>
        <p:grpSp>
          <p:nvGrpSpPr>
            <p:cNvPr id="55" name="Grupp 54"/>
            <p:cNvGrpSpPr/>
            <p:nvPr/>
          </p:nvGrpSpPr>
          <p:grpSpPr>
            <a:xfrm>
              <a:off x="6049320" y="2676597"/>
              <a:ext cx="1516340" cy="721042"/>
              <a:chOff x="5865362" y="2202872"/>
              <a:chExt cx="1654920" cy="786939"/>
            </a:xfrm>
          </p:grpSpPr>
          <p:pic>
            <p:nvPicPr>
              <p:cNvPr id="56" name="Bildobjekt 55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5362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57" name="Bildobjekt 56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30133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58" name="Bildobjekt 57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01618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59" name="Bildobjekt 58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56060" y="2202872"/>
                <a:ext cx="518664" cy="786939"/>
              </a:xfrm>
              <a:prstGeom prst="rect">
                <a:avLst/>
              </a:prstGeom>
            </p:spPr>
          </p:pic>
        </p:grpSp>
        <p:grpSp>
          <p:nvGrpSpPr>
            <p:cNvPr id="60" name="Grupp 59"/>
            <p:cNvGrpSpPr/>
            <p:nvPr/>
          </p:nvGrpSpPr>
          <p:grpSpPr>
            <a:xfrm>
              <a:off x="5980030" y="3053547"/>
              <a:ext cx="1654920" cy="786939"/>
              <a:chOff x="5865362" y="2202872"/>
              <a:chExt cx="1654920" cy="786939"/>
            </a:xfrm>
          </p:grpSpPr>
          <p:pic>
            <p:nvPicPr>
              <p:cNvPr id="61" name="Bildobjekt 60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865362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62" name="Bildobjekt 61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630133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63" name="Bildobjekt 62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001618" y="2202872"/>
                <a:ext cx="518664" cy="786939"/>
              </a:xfrm>
              <a:prstGeom prst="rect">
                <a:avLst/>
              </a:prstGeom>
            </p:spPr>
          </p:pic>
          <p:pic>
            <p:nvPicPr>
              <p:cNvPr id="64" name="Bildobjekt 63" descr="Person.gif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56060" y="2202872"/>
                <a:ext cx="518664" cy="786939"/>
              </a:xfrm>
              <a:prstGeom prst="rect">
                <a:avLst/>
              </a:prstGeom>
            </p:spPr>
          </p:pic>
        </p:grpSp>
        <p:pic>
          <p:nvPicPr>
            <p:cNvPr id="65" name="Bildobjekt 64" descr="Person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6286" y="1679438"/>
              <a:ext cx="419863" cy="637034"/>
            </a:xfrm>
            <a:prstGeom prst="rect">
              <a:avLst/>
            </a:prstGeom>
          </p:spPr>
        </p:pic>
        <p:sp>
          <p:nvSpPr>
            <p:cNvPr id="66" name="Rektangel 65"/>
            <p:cNvSpPr/>
            <p:nvPr/>
          </p:nvSpPr>
          <p:spPr>
            <a:xfrm>
              <a:off x="5980030" y="1704377"/>
              <a:ext cx="1030152" cy="553906"/>
            </a:xfrm>
            <a:prstGeom prst="rect">
              <a:avLst/>
            </a:prstGeom>
            <a:noFill/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68" name="Rak 67"/>
            <p:cNvCxnSpPr>
              <a:stCxn id="65" idx="1"/>
            </p:cNvCxnSpPr>
            <p:nvPr/>
          </p:nvCxnSpPr>
          <p:spPr>
            <a:xfrm flipH="1" flipV="1">
              <a:off x="6370728" y="1837113"/>
              <a:ext cx="745558" cy="160842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ruta 70"/>
          <p:cNvSpPr txBox="1"/>
          <p:nvPr/>
        </p:nvSpPr>
        <p:spPr>
          <a:xfrm>
            <a:off x="1138844" y="4006482"/>
            <a:ext cx="1629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Nyhetsbrev?</a:t>
            </a:r>
            <a:endParaRPr lang="sv-SE" sz="16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ruta 71"/>
          <p:cNvSpPr txBox="1"/>
          <p:nvPr/>
        </p:nvSpPr>
        <p:spPr>
          <a:xfrm>
            <a:off x="3664528" y="4006482"/>
            <a:ext cx="1629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Blogginlägg?</a:t>
            </a:r>
            <a:endParaRPr lang="sv-SE" sz="16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ruta 72"/>
          <p:cNvSpPr txBox="1"/>
          <p:nvPr/>
        </p:nvSpPr>
        <p:spPr>
          <a:xfrm>
            <a:off x="6096477" y="4006482"/>
            <a:ext cx="16292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Infomöten?</a:t>
            </a:r>
            <a:endParaRPr lang="sv-SE" sz="1600" b="1" dirty="0" err="1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v-SE" dirty="0" smtClean="0"/>
              <a:t>KONTAKT:</a:t>
            </a:r>
            <a:br>
              <a:rPr lang="sv-SE" dirty="0" smtClean="0"/>
            </a:br>
            <a:r>
              <a:rPr lang="sv-SE" dirty="0" smtClean="0"/>
              <a:t>Webbstrategiska verksamheten</a:t>
            </a:r>
            <a:br>
              <a:rPr lang="sv-SE" dirty="0" smtClean="0"/>
            </a:br>
            <a:r>
              <a:rPr lang="sv-SE" dirty="0" smtClean="0"/>
              <a:t>Konsument- och medborgarservice, Göteborgs Stad</a:t>
            </a:r>
            <a:br>
              <a:rPr lang="sv-SE" dirty="0" smtClean="0"/>
            </a:br>
            <a:r>
              <a:rPr lang="sv-SE" dirty="0" smtClean="0"/>
              <a:t>Henrik Johnsson</a:t>
            </a:r>
            <a:br>
              <a:rPr lang="sv-SE" dirty="0" smtClean="0"/>
            </a:br>
            <a:r>
              <a:rPr lang="sv-SE" dirty="0" err="1" smtClean="0"/>
              <a:t>henrik.johnsson@kom.goteborg.se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="" val="27262329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Mobilanpassning av goteborg.se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522000" y="1739268"/>
            <a:ext cx="8228598" cy="4694400"/>
          </a:xfrm>
        </p:spPr>
        <p:txBody>
          <a:bodyPr/>
          <a:lstStyle/>
          <a:p>
            <a:pPr>
              <a:buNone/>
            </a:pPr>
            <a:r>
              <a:rPr lang="sv-SE" sz="7600" dirty="0" smtClean="0">
                <a:solidFill>
                  <a:schemeClr val="accent3">
                    <a:lumMod val="50000"/>
                  </a:schemeClr>
                </a:solidFill>
              </a:rPr>
              <a:t>Varför gör vi detta?</a:t>
            </a:r>
          </a:p>
          <a:p>
            <a:pPr lvl="1"/>
            <a:r>
              <a:rPr lang="sv-SE" dirty="0" smtClean="0"/>
              <a:t>42 % av besökarna på goteborg.se kommer via mobil eller surfplatta.</a:t>
            </a:r>
          </a:p>
          <a:p>
            <a:pPr lvl="1"/>
            <a:r>
              <a:rPr lang="sv-SE" dirty="0" smtClean="0"/>
              <a:t>Idag får de ingen bra upplevelse utan måste zooma in och ut för att kunna ta del av innehållet på webbplatsen.</a:t>
            </a:r>
          </a:p>
          <a:p>
            <a:pPr lvl="1"/>
            <a:r>
              <a:rPr lang="sv-SE" dirty="0" smtClean="0"/>
              <a:t>Prioriterat att vi får en förbättring för medborgaren så snart som möjligt. Deadline för projektet 30 juni 2016.</a:t>
            </a:r>
            <a:endParaRPr lang="sv-S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Projekt mobilanpassning goteborg.se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3"/>
          </p:nvPr>
        </p:nvSpPr>
        <p:spPr>
          <a:xfrm>
            <a:off x="522000" y="1440000"/>
            <a:ext cx="8228598" cy="821062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Projektet består av fem större delar:</a:t>
            </a:r>
            <a:endParaRPr lang="sv-SE" dirty="0"/>
          </a:p>
        </p:txBody>
      </p:sp>
      <p:sp>
        <p:nvSpPr>
          <p:cNvPr id="6" name="Rektangel med rundade hörn på samma sida 5"/>
          <p:cNvSpPr/>
          <p:nvPr/>
        </p:nvSpPr>
        <p:spPr>
          <a:xfrm>
            <a:off x="847898" y="2277688"/>
            <a:ext cx="7450154" cy="498763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Projekt Mobilanpassning av goteborg.se</a:t>
            </a:r>
            <a:endParaRPr lang="sv-SE" dirty="0"/>
          </a:p>
        </p:txBody>
      </p:sp>
      <p:sp>
        <p:nvSpPr>
          <p:cNvPr id="11" name="Rektangel 10"/>
          <p:cNvSpPr/>
          <p:nvPr/>
        </p:nvSpPr>
        <p:spPr>
          <a:xfrm>
            <a:off x="2351290" y="2884516"/>
            <a:ext cx="1436568" cy="24190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7200" dirty="0" smtClean="0"/>
              <a:t>2</a:t>
            </a:r>
          </a:p>
          <a:p>
            <a:pPr algn="ctr"/>
            <a:r>
              <a:rPr lang="sv-SE" sz="1600" dirty="0" smtClean="0"/>
              <a:t>Nytt koncept för navigering på webbplatsen</a:t>
            </a:r>
            <a:endParaRPr lang="sv-SE" sz="1600" dirty="0"/>
          </a:p>
        </p:txBody>
      </p:sp>
      <p:sp>
        <p:nvSpPr>
          <p:cNvPr id="12" name="Rektangel 11"/>
          <p:cNvSpPr/>
          <p:nvPr/>
        </p:nvSpPr>
        <p:spPr>
          <a:xfrm>
            <a:off x="3854687" y="2884516"/>
            <a:ext cx="1436568" cy="24190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7200" dirty="0" smtClean="0"/>
              <a:t>3</a:t>
            </a:r>
          </a:p>
          <a:p>
            <a:pPr algn="ctr"/>
            <a:r>
              <a:rPr lang="sv-SE" sz="1600" dirty="0" smtClean="0"/>
              <a:t>Ny design enligt digitala grafiska profilen</a:t>
            </a:r>
            <a:endParaRPr lang="sv-SE" sz="1600" dirty="0"/>
          </a:p>
        </p:txBody>
      </p:sp>
      <p:sp>
        <p:nvSpPr>
          <p:cNvPr id="13" name="Rektangel 12"/>
          <p:cNvSpPr/>
          <p:nvPr/>
        </p:nvSpPr>
        <p:spPr>
          <a:xfrm>
            <a:off x="5358084" y="2884516"/>
            <a:ext cx="1436568" cy="24190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7200" dirty="0" smtClean="0"/>
              <a:t>4</a:t>
            </a:r>
          </a:p>
          <a:p>
            <a:pPr algn="ctr"/>
            <a:r>
              <a:rPr lang="sv-SE" sz="1600" dirty="0" smtClean="0"/>
              <a:t>Förbättrade redaktionella verktyg</a:t>
            </a:r>
            <a:endParaRPr lang="sv-SE" sz="1600" dirty="0"/>
          </a:p>
        </p:txBody>
      </p:sp>
      <p:sp>
        <p:nvSpPr>
          <p:cNvPr id="15" name="Rektangel 14"/>
          <p:cNvSpPr/>
          <p:nvPr/>
        </p:nvSpPr>
        <p:spPr>
          <a:xfrm>
            <a:off x="847898" y="2884516"/>
            <a:ext cx="1436568" cy="24190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7200" dirty="0" smtClean="0"/>
              <a:t>1</a:t>
            </a:r>
          </a:p>
          <a:p>
            <a:pPr algn="ctr"/>
            <a:r>
              <a:rPr lang="sv-SE" sz="1600" dirty="0" smtClean="0"/>
              <a:t>Mobilanpassa med responsiv design</a:t>
            </a:r>
            <a:endParaRPr lang="sv-SE" sz="1600" dirty="0"/>
          </a:p>
        </p:txBody>
      </p:sp>
      <p:sp>
        <p:nvSpPr>
          <p:cNvPr id="16" name="Rektangel 15"/>
          <p:cNvSpPr/>
          <p:nvPr/>
        </p:nvSpPr>
        <p:spPr>
          <a:xfrm>
            <a:off x="6861484" y="2884516"/>
            <a:ext cx="1436568" cy="24190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v-SE" sz="7200" dirty="0" smtClean="0"/>
              <a:t>5</a:t>
            </a:r>
          </a:p>
          <a:p>
            <a:pPr algn="ctr"/>
            <a:r>
              <a:rPr lang="sv-SE" sz="1600" dirty="0" smtClean="0"/>
              <a:t>Modulär </a:t>
            </a:r>
            <a:r>
              <a:rPr lang="sv-SE" sz="1600" dirty="0" err="1" smtClean="0"/>
              <a:t>gränssnitts-arkitektur</a:t>
            </a:r>
            <a:endParaRPr lang="sv-SE" sz="16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757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757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757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757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3D7578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3"/>
          </p:nvPr>
        </p:nvSpPr>
        <p:spPr>
          <a:xfrm>
            <a:off x="3017520" y="1440000"/>
            <a:ext cx="5733078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Responsiv design = innehållet anpassar sig efter </a:t>
            </a:r>
            <a:r>
              <a:rPr lang="sv-SE" dirty="0" err="1" smtClean="0"/>
              <a:t>skärmytan</a:t>
            </a:r>
            <a:r>
              <a:rPr lang="sv-SE" dirty="0" smtClean="0"/>
              <a:t>. </a:t>
            </a:r>
            <a:r>
              <a:rPr lang="sv-SE" dirty="0" smtClean="0">
                <a:hlinkClick r:id="rId2"/>
              </a:rPr>
              <a:t>Exempel »</a:t>
            </a:r>
            <a:endParaRPr lang="sv-SE" dirty="0" smtClean="0"/>
          </a:p>
          <a:p>
            <a:pPr>
              <a:buNone/>
            </a:pPr>
            <a:r>
              <a:rPr lang="sv-SE" dirty="0" smtClean="0"/>
              <a:t>Mobile first – fokusera på att få det riktigt bra för besökaren där begränsningarna är som störst (på mobil).</a:t>
            </a:r>
          </a:p>
          <a:p>
            <a:pPr>
              <a:buNone/>
            </a:pPr>
            <a:r>
              <a:rPr lang="sv-SE" dirty="0" smtClean="0"/>
              <a:t>Arbetet består av:</a:t>
            </a:r>
          </a:p>
          <a:p>
            <a:pPr lvl="1"/>
            <a:r>
              <a:rPr lang="sv-SE" dirty="0" smtClean="0"/>
              <a:t>Anpassa temat och våra generella sidmallar</a:t>
            </a:r>
          </a:p>
          <a:p>
            <a:pPr lvl="1"/>
            <a:r>
              <a:rPr lang="sv-SE" dirty="0" smtClean="0"/>
              <a:t>Anpassa generella funktioner (t.ex. sök och enhetskatalogen)</a:t>
            </a:r>
          </a:p>
          <a:p>
            <a:pPr lvl="1"/>
            <a:r>
              <a:rPr lang="sv-SE" dirty="0" smtClean="0"/>
              <a:t>Anpassa samtliga e-tjänster</a:t>
            </a: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15885" y="1491951"/>
            <a:ext cx="2552006" cy="41191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11500" dirty="0" smtClean="0"/>
              <a:t>1</a:t>
            </a:r>
          </a:p>
          <a:p>
            <a:pPr algn="ctr"/>
            <a:r>
              <a:rPr lang="sv-SE" sz="2800" dirty="0" smtClean="0"/>
              <a:t>Mobilanpassa med responsiv design</a:t>
            </a:r>
            <a:endParaRPr lang="sv-SE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108960" y="1440000"/>
            <a:ext cx="5641638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Vi får ofta kritik om att det är svårt att hitta på goteborg.se. </a:t>
            </a:r>
          </a:p>
          <a:p>
            <a:pPr lvl="1"/>
            <a:r>
              <a:rPr lang="sv-SE" dirty="0" smtClean="0"/>
              <a:t>Svårt att förstå under vilken kategori en service finns.</a:t>
            </a:r>
          </a:p>
          <a:p>
            <a:pPr lvl="1"/>
            <a:r>
              <a:rPr lang="sv-SE" dirty="0" smtClean="0"/>
              <a:t>Plottrig startsida – var ska jag klicka?</a:t>
            </a:r>
          </a:p>
          <a:p>
            <a:pPr lvl="1"/>
            <a:r>
              <a:rPr lang="sv-SE" dirty="0" smtClean="0"/>
              <a:t>Djupa strukturer innebär många klick.</a:t>
            </a:r>
          </a:p>
          <a:p>
            <a:pPr>
              <a:buNone/>
            </a:pPr>
            <a:r>
              <a:rPr lang="sv-SE" dirty="0" smtClean="0"/>
              <a:t>På mobilen blir kraven än högre.</a:t>
            </a:r>
          </a:p>
          <a:p>
            <a:pPr lvl="1"/>
            <a:r>
              <a:rPr lang="sv-SE" dirty="0" smtClean="0"/>
              <a:t>Tydliga och stora klickområden</a:t>
            </a:r>
          </a:p>
          <a:p>
            <a:pPr lvl="1"/>
            <a:r>
              <a:rPr lang="sv-SE" dirty="0" smtClean="0"/>
              <a:t>Viktigaste först!</a:t>
            </a:r>
          </a:p>
          <a:p>
            <a:pPr lvl="1"/>
            <a:r>
              <a:rPr lang="sv-SE" dirty="0" err="1" smtClean="0"/>
              <a:t>Hamburgermenyer</a:t>
            </a:r>
            <a:r>
              <a:rPr lang="sv-SE" dirty="0" smtClean="0"/>
              <a:t> dåliga för stora sajter med djup struktur</a:t>
            </a:r>
          </a:p>
        </p:txBody>
      </p:sp>
      <p:sp>
        <p:nvSpPr>
          <p:cNvPr id="5" name="Rektangel 4"/>
          <p:cNvSpPr/>
          <p:nvPr/>
        </p:nvSpPr>
        <p:spPr>
          <a:xfrm>
            <a:off x="315885" y="1491951"/>
            <a:ext cx="2552006" cy="41191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11500" dirty="0" smtClean="0"/>
              <a:t>2</a:t>
            </a:r>
          </a:p>
          <a:p>
            <a:pPr algn="ctr"/>
            <a:r>
              <a:rPr lang="sv-SE" sz="2800" dirty="0" smtClean="0"/>
              <a:t>Nytt koncept för navigering på webbplatsen</a:t>
            </a:r>
            <a:endParaRPr lang="sv-SE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009206" y="1440000"/>
            <a:ext cx="5741391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Vår idé på lösning:</a:t>
            </a:r>
          </a:p>
          <a:p>
            <a:pPr lvl="1"/>
            <a:r>
              <a:rPr lang="sv-SE" dirty="0" smtClean="0"/>
              <a:t>En navigering som tar upp hela sidans yta. Besökaren klickar sig ner i strukturen till dess att den kommer till en målsida.</a:t>
            </a:r>
          </a:p>
          <a:p>
            <a:pPr lvl="1"/>
            <a:r>
              <a:rPr lang="sv-SE" dirty="0" smtClean="0"/>
              <a:t>Istället för 10 ganska abstrakta kategorier kan vi ha betydligt fler och betydligt konkretare.</a:t>
            </a:r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7989916" y="3310017"/>
          <a:ext cx="914400" cy="771525"/>
        </p:xfrm>
        <a:graphic>
          <a:graphicData uri="http://schemas.openxmlformats.org/presentationml/2006/ole">
            <p:oleObj spid="_x0000_s2051" name="Skalobjekt för Paketeraren" showAsIcon="1" r:id="rId3" imgW="914400" imgH="771480" progId="Package">
              <p:embed/>
            </p:oleObj>
          </a:graphicData>
        </a:graphic>
      </p:graphicFrame>
      <p:sp>
        <p:nvSpPr>
          <p:cNvPr id="7" name="Rektangel 6"/>
          <p:cNvSpPr/>
          <p:nvPr/>
        </p:nvSpPr>
        <p:spPr>
          <a:xfrm>
            <a:off x="315885" y="1491951"/>
            <a:ext cx="2552006" cy="41191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11500" dirty="0" smtClean="0"/>
              <a:t>2</a:t>
            </a:r>
          </a:p>
          <a:p>
            <a:pPr algn="ctr"/>
            <a:r>
              <a:rPr lang="sv-SE" sz="2800" dirty="0" smtClean="0"/>
              <a:t>Nytt koncept för navigering på webbplatsen</a:t>
            </a:r>
            <a:endParaRPr lang="sv-SE" sz="2800" dirty="0"/>
          </a:p>
        </p:txBody>
      </p:sp>
      <p:grpSp>
        <p:nvGrpSpPr>
          <p:cNvPr id="51" name="Grupp 50"/>
          <p:cNvGrpSpPr/>
          <p:nvPr/>
        </p:nvGrpSpPr>
        <p:grpSpPr>
          <a:xfrm>
            <a:off x="4287809" y="3025823"/>
            <a:ext cx="1986303" cy="1701349"/>
            <a:chOff x="3098066" y="3746264"/>
            <a:chExt cx="1986303" cy="1701349"/>
          </a:xfrm>
        </p:grpSpPr>
        <p:sp>
          <p:nvSpPr>
            <p:cNvPr id="50" name="Rektangel 49"/>
            <p:cNvSpPr/>
            <p:nvPr/>
          </p:nvSpPr>
          <p:spPr>
            <a:xfrm>
              <a:off x="3098066" y="3746264"/>
              <a:ext cx="1986303" cy="17013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32" name="Grupp 31"/>
            <p:cNvGrpSpPr/>
            <p:nvPr/>
          </p:nvGrpSpPr>
          <p:grpSpPr>
            <a:xfrm>
              <a:off x="3147752" y="3796145"/>
              <a:ext cx="1886990" cy="1596043"/>
              <a:chOff x="3147752" y="3796145"/>
              <a:chExt cx="1886990" cy="1596043"/>
            </a:xfrm>
          </p:grpSpPr>
          <p:sp>
            <p:nvSpPr>
              <p:cNvPr id="9" name="Rektangel 8"/>
              <p:cNvSpPr/>
              <p:nvPr/>
            </p:nvSpPr>
            <p:spPr>
              <a:xfrm>
                <a:off x="3147752" y="3796145"/>
                <a:ext cx="1886990" cy="15960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0" name="Rektangel 9"/>
              <p:cNvSpPr/>
              <p:nvPr/>
            </p:nvSpPr>
            <p:spPr>
              <a:xfrm>
                <a:off x="3147752" y="3796146"/>
                <a:ext cx="1886990" cy="1524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/>
                  <a:t>Startsida</a:t>
                </a:r>
                <a:endParaRPr lang="sv-SE" dirty="0"/>
              </a:p>
            </p:txBody>
          </p:sp>
          <p:sp>
            <p:nvSpPr>
              <p:cNvPr id="11" name="Rektangel 10"/>
              <p:cNvSpPr/>
              <p:nvPr/>
            </p:nvSpPr>
            <p:spPr>
              <a:xfrm>
                <a:off x="3300153" y="4100945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15" name="Rektangel 14"/>
              <p:cNvSpPr/>
              <p:nvPr/>
            </p:nvSpPr>
            <p:spPr>
              <a:xfrm>
                <a:off x="4901739" y="3826617"/>
                <a:ext cx="83128" cy="83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6" name="Rektangel 15"/>
              <p:cNvSpPr/>
              <p:nvPr/>
            </p:nvSpPr>
            <p:spPr>
              <a:xfrm>
                <a:off x="4771497" y="3826617"/>
                <a:ext cx="83128" cy="83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17" name="Rektangel 16"/>
              <p:cNvSpPr/>
              <p:nvPr/>
            </p:nvSpPr>
            <p:spPr>
              <a:xfrm>
                <a:off x="4641255" y="3826617"/>
                <a:ext cx="83128" cy="83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27" name="Rektangel 26"/>
              <p:cNvSpPr/>
              <p:nvPr/>
            </p:nvSpPr>
            <p:spPr>
              <a:xfrm>
                <a:off x="3877195" y="4100945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8" name="Rektangel 27"/>
              <p:cNvSpPr/>
              <p:nvPr/>
            </p:nvSpPr>
            <p:spPr>
              <a:xfrm>
                <a:off x="4454237" y="4100945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9" name="Rektangel 28"/>
              <p:cNvSpPr/>
              <p:nvPr/>
            </p:nvSpPr>
            <p:spPr>
              <a:xfrm>
                <a:off x="3300153" y="4724400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0" name="Rektangel 29"/>
              <p:cNvSpPr/>
              <p:nvPr/>
            </p:nvSpPr>
            <p:spPr>
              <a:xfrm>
                <a:off x="3877195" y="4724400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31" name="Rektangel 30"/>
              <p:cNvSpPr/>
              <p:nvPr/>
            </p:nvSpPr>
            <p:spPr>
              <a:xfrm>
                <a:off x="4454237" y="4724400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52" name="Grupp 51"/>
          <p:cNvGrpSpPr/>
          <p:nvPr/>
        </p:nvGrpSpPr>
        <p:grpSpPr>
          <a:xfrm>
            <a:off x="4803228" y="3305684"/>
            <a:ext cx="1986303" cy="1701349"/>
            <a:chOff x="3098066" y="3746264"/>
            <a:chExt cx="1986303" cy="1701349"/>
          </a:xfrm>
        </p:grpSpPr>
        <p:sp>
          <p:nvSpPr>
            <p:cNvPr id="53" name="Rektangel 52"/>
            <p:cNvSpPr/>
            <p:nvPr/>
          </p:nvSpPr>
          <p:spPr>
            <a:xfrm>
              <a:off x="3098066" y="3746264"/>
              <a:ext cx="1986303" cy="1701349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54" name="Grupp 31"/>
            <p:cNvGrpSpPr/>
            <p:nvPr/>
          </p:nvGrpSpPr>
          <p:grpSpPr>
            <a:xfrm>
              <a:off x="3147752" y="3796145"/>
              <a:ext cx="1886990" cy="1596043"/>
              <a:chOff x="3147752" y="3796145"/>
              <a:chExt cx="1886990" cy="1596043"/>
            </a:xfrm>
          </p:grpSpPr>
          <p:sp>
            <p:nvSpPr>
              <p:cNvPr id="55" name="Rektangel 54"/>
              <p:cNvSpPr/>
              <p:nvPr/>
            </p:nvSpPr>
            <p:spPr>
              <a:xfrm>
                <a:off x="3147752" y="3796145"/>
                <a:ext cx="1886990" cy="1596043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6" name="Rektangel 55"/>
              <p:cNvSpPr/>
              <p:nvPr/>
            </p:nvSpPr>
            <p:spPr>
              <a:xfrm>
                <a:off x="3147752" y="3796146"/>
                <a:ext cx="1886990" cy="1524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762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/>
                  <a:t>Genomgång</a:t>
                </a:r>
                <a:endParaRPr lang="sv-SE" sz="1400" dirty="0"/>
              </a:p>
            </p:txBody>
          </p:sp>
          <p:sp>
            <p:nvSpPr>
              <p:cNvPr id="57" name="Rektangel 56"/>
              <p:cNvSpPr/>
              <p:nvPr/>
            </p:nvSpPr>
            <p:spPr>
              <a:xfrm>
                <a:off x="3300153" y="4100945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58" name="Rektangel 57"/>
              <p:cNvSpPr/>
              <p:nvPr/>
            </p:nvSpPr>
            <p:spPr>
              <a:xfrm>
                <a:off x="4901739" y="3826617"/>
                <a:ext cx="83128" cy="83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9" name="Rektangel 58"/>
              <p:cNvSpPr/>
              <p:nvPr/>
            </p:nvSpPr>
            <p:spPr>
              <a:xfrm>
                <a:off x="4771497" y="3826617"/>
                <a:ext cx="83128" cy="83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0" name="Rektangel 59"/>
              <p:cNvSpPr/>
              <p:nvPr/>
            </p:nvSpPr>
            <p:spPr>
              <a:xfrm>
                <a:off x="4641255" y="3826617"/>
                <a:ext cx="83128" cy="8312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61" name="Rektangel 60"/>
              <p:cNvSpPr/>
              <p:nvPr/>
            </p:nvSpPr>
            <p:spPr>
              <a:xfrm>
                <a:off x="3877195" y="4100945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2" name="Rektangel 61"/>
              <p:cNvSpPr/>
              <p:nvPr/>
            </p:nvSpPr>
            <p:spPr>
              <a:xfrm>
                <a:off x="4454237" y="4100945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3" name="Rektangel 62"/>
              <p:cNvSpPr/>
              <p:nvPr/>
            </p:nvSpPr>
            <p:spPr>
              <a:xfrm>
                <a:off x="3300153" y="4724400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4" name="Rektangel 63"/>
              <p:cNvSpPr/>
              <p:nvPr/>
            </p:nvSpPr>
            <p:spPr>
              <a:xfrm>
                <a:off x="3877195" y="4724400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65" name="Rektangel 64"/>
              <p:cNvSpPr/>
              <p:nvPr/>
            </p:nvSpPr>
            <p:spPr>
              <a:xfrm>
                <a:off x="4454237" y="4724400"/>
                <a:ext cx="447502" cy="471055"/>
              </a:xfrm>
              <a:prstGeom prst="rect">
                <a:avLst/>
              </a:prstGeom>
              <a:noFill/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v-SE" sz="1200" dirty="0" smtClean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rPr>
                  <a:t>nav</a:t>
                </a:r>
                <a:endParaRPr lang="sv-SE" sz="1200" dirty="0">
                  <a:solidFill>
                    <a:schemeClr val="accent3">
                      <a:lumMod val="50000"/>
                    </a:schemeClr>
                  </a:solidFill>
                  <a:latin typeface="+mj-lt"/>
                </a:endParaRPr>
              </a:p>
            </p:txBody>
          </p:sp>
        </p:grpSp>
      </p:grpSp>
      <p:grpSp>
        <p:nvGrpSpPr>
          <p:cNvPr id="96" name="Grupp 95"/>
          <p:cNvGrpSpPr/>
          <p:nvPr/>
        </p:nvGrpSpPr>
        <p:grpSpPr>
          <a:xfrm>
            <a:off x="5317247" y="3585548"/>
            <a:ext cx="1986303" cy="1701349"/>
            <a:chOff x="4127504" y="4305989"/>
            <a:chExt cx="1986303" cy="1701349"/>
          </a:xfrm>
        </p:grpSpPr>
        <p:grpSp>
          <p:nvGrpSpPr>
            <p:cNvPr id="66" name="Grupp 65"/>
            <p:cNvGrpSpPr/>
            <p:nvPr/>
          </p:nvGrpSpPr>
          <p:grpSpPr>
            <a:xfrm>
              <a:off x="4127504" y="4305989"/>
              <a:ext cx="1986303" cy="1701349"/>
              <a:chOff x="3098066" y="3746264"/>
              <a:chExt cx="1986303" cy="1701349"/>
            </a:xfrm>
          </p:grpSpPr>
          <p:sp>
            <p:nvSpPr>
              <p:cNvPr id="67" name="Rektangel 66"/>
              <p:cNvSpPr/>
              <p:nvPr/>
            </p:nvSpPr>
            <p:spPr>
              <a:xfrm>
                <a:off x="3098066" y="3746264"/>
                <a:ext cx="1986303" cy="1701349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68" name="Grupp 31"/>
              <p:cNvGrpSpPr/>
              <p:nvPr/>
            </p:nvGrpSpPr>
            <p:grpSpPr>
              <a:xfrm>
                <a:off x="3147752" y="3796145"/>
                <a:ext cx="1886990" cy="1596043"/>
                <a:chOff x="3147752" y="3796145"/>
                <a:chExt cx="1886990" cy="1596043"/>
              </a:xfrm>
            </p:grpSpPr>
            <p:sp>
              <p:nvSpPr>
                <p:cNvPr id="69" name="Rektangel 68"/>
                <p:cNvSpPr/>
                <p:nvPr/>
              </p:nvSpPr>
              <p:spPr>
                <a:xfrm>
                  <a:off x="3147752" y="3796145"/>
                  <a:ext cx="1886990" cy="1596043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76200">
                  <a:solidFill>
                    <a:schemeClr val="accent3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0" name="Rektangel 69"/>
                <p:cNvSpPr/>
                <p:nvPr/>
              </p:nvSpPr>
              <p:spPr>
                <a:xfrm>
                  <a:off x="3147752" y="3796146"/>
                  <a:ext cx="1886990" cy="152400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 w="76200">
                  <a:solidFill>
                    <a:schemeClr val="accent3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sv-SE" sz="1200" dirty="0" smtClean="0"/>
                    <a:t>Målsida</a:t>
                  </a:r>
                  <a:endParaRPr lang="sv-SE" sz="1400" dirty="0"/>
                </a:p>
              </p:txBody>
            </p:sp>
            <p:sp>
              <p:nvSpPr>
                <p:cNvPr id="72" name="Rektangel 71"/>
                <p:cNvSpPr/>
                <p:nvPr/>
              </p:nvSpPr>
              <p:spPr>
                <a:xfrm>
                  <a:off x="4901739" y="3826617"/>
                  <a:ext cx="83128" cy="831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3" name="Rektangel 72"/>
                <p:cNvSpPr/>
                <p:nvPr/>
              </p:nvSpPr>
              <p:spPr>
                <a:xfrm>
                  <a:off x="4771497" y="3826617"/>
                  <a:ext cx="83128" cy="831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4" name="Rektangel 73"/>
                <p:cNvSpPr/>
                <p:nvPr/>
              </p:nvSpPr>
              <p:spPr>
                <a:xfrm>
                  <a:off x="4641255" y="3826617"/>
                  <a:ext cx="83128" cy="83128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76" name="Rektangel 75"/>
                <p:cNvSpPr/>
                <p:nvPr/>
              </p:nvSpPr>
              <p:spPr>
                <a:xfrm>
                  <a:off x="4454237" y="4100945"/>
                  <a:ext cx="447502" cy="471055"/>
                </a:xfrm>
                <a:prstGeom prst="rect">
                  <a:avLst/>
                </a:prstGeom>
                <a:noFill/>
                <a:ln w="38100">
                  <a:solidFill>
                    <a:schemeClr val="accent3">
                      <a:lumMod val="50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 sz="1200" dirty="0">
                    <a:solidFill>
                      <a:schemeClr val="accent3">
                        <a:lumMod val="50000"/>
                      </a:schemeClr>
                    </a:solidFill>
                    <a:latin typeface="+mj-lt"/>
                  </a:endParaRPr>
                </a:p>
              </p:txBody>
            </p:sp>
          </p:grpSp>
        </p:grpSp>
        <p:cxnSp>
          <p:nvCxnSpPr>
            <p:cNvPr id="81" name="Rak 80"/>
            <p:cNvCxnSpPr/>
            <p:nvPr/>
          </p:nvCxnSpPr>
          <p:spPr>
            <a:xfrm>
              <a:off x="4317442" y="4682835"/>
              <a:ext cx="104534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Rak 81"/>
            <p:cNvCxnSpPr/>
            <p:nvPr/>
          </p:nvCxnSpPr>
          <p:spPr>
            <a:xfrm>
              <a:off x="4317442" y="4835235"/>
              <a:ext cx="104534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Rak 82"/>
            <p:cNvCxnSpPr/>
            <p:nvPr/>
          </p:nvCxnSpPr>
          <p:spPr>
            <a:xfrm>
              <a:off x="4317442" y="4987635"/>
              <a:ext cx="104534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Rak 83"/>
            <p:cNvCxnSpPr/>
            <p:nvPr/>
          </p:nvCxnSpPr>
          <p:spPr>
            <a:xfrm>
              <a:off x="4317442" y="5131725"/>
              <a:ext cx="1045347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Rak 84"/>
            <p:cNvCxnSpPr/>
            <p:nvPr/>
          </p:nvCxnSpPr>
          <p:spPr>
            <a:xfrm>
              <a:off x="4317442" y="5278584"/>
              <a:ext cx="161373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Rak 85"/>
            <p:cNvCxnSpPr/>
            <p:nvPr/>
          </p:nvCxnSpPr>
          <p:spPr>
            <a:xfrm>
              <a:off x="4317442" y="5430984"/>
              <a:ext cx="161373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Rak 86"/>
            <p:cNvCxnSpPr/>
            <p:nvPr/>
          </p:nvCxnSpPr>
          <p:spPr>
            <a:xfrm>
              <a:off x="4317442" y="5583384"/>
              <a:ext cx="161373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Rak 87"/>
            <p:cNvCxnSpPr/>
            <p:nvPr/>
          </p:nvCxnSpPr>
          <p:spPr>
            <a:xfrm>
              <a:off x="4317442" y="5727474"/>
              <a:ext cx="1613735" cy="0"/>
            </a:xfrm>
            <a:prstGeom prst="line">
              <a:avLst/>
            </a:prstGeom>
            <a:ln w="38100">
              <a:solidFill>
                <a:schemeClr val="accent3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" name="Grupp 118"/>
          <p:cNvGrpSpPr/>
          <p:nvPr/>
        </p:nvGrpSpPr>
        <p:grpSpPr>
          <a:xfrm>
            <a:off x="5914126" y="3868185"/>
            <a:ext cx="1986303" cy="1701349"/>
            <a:chOff x="5914126" y="3868185"/>
            <a:chExt cx="1986303" cy="1701349"/>
          </a:xfrm>
        </p:grpSpPr>
        <p:grpSp>
          <p:nvGrpSpPr>
            <p:cNvPr id="97" name="Grupp 96"/>
            <p:cNvGrpSpPr/>
            <p:nvPr/>
          </p:nvGrpSpPr>
          <p:grpSpPr>
            <a:xfrm>
              <a:off x="5914126" y="3868185"/>
              <a:ext cx="1986303" cy="1701349"/>
              <a:chOff x="4127504" y="4305989"/>
              <a:chExt cx="1986303" cy="1701349"/>
            </a:xfrm>
          </p:grpSpPr>
          <p:grpSp>
            <p:nvGrpSpPr>
              <p:cNvPr id="98" name="Grupp 65"/>
              <p:cNvGrpSpPr/>
              <p:nvPr/>
            </p:nvGrpSpPr>
            <p:grpSpPr>
              <a:xfrm>
                <a:off x="4127504" y="4305989"/>
                <a:ext cx="1986303" cy="1701349"/>
                <a:chOff x="3098066" y="3746264"/>
                <a:chExt cx="1986303" cy="1701349"/>
              </a:xfrm>
            </p:grpSpPr>
            <p:sp>
              <p:nvSpPr>
                <p:cNvPr id="107" name="Rektangel 106"/>
                <p:cNvSpPr/>
                <p:nvPr/>
              </p:nvSpPr>
              <p:spPr>
                <a:xfrm>
                  <a:off x="3098066" y="3746264"/>
                  <a:ext cx="1986303" cy="1701349"/>
                </a:xfrm>
                <a:prstGeom prst="rect">
                  <a:avLst/>
                </a:prstGeom>
                <a:solidFill>
                  <a:schemeClr val="bg1"/>
                </a:solidFill>
                <a:ln w="7620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/>
                </a:p>
              </p:txBody>
            </p:sp>
            <p:grpSp>
              <p:nvGrpSpPr>
                <p:cNvPr id="108" name="Grupp 31"/>
                <p:cNvGrpSpPr/>
                <p:nvPr/>
              </p:nvGrpSpPr>
              <p:grpSpPr>
                <a:xfrm>
                  <a:off x="3147752" y="3796145"/>
                  <a:ext cx="1886990" cy="1596043"/>
                  <a:chOff x="3147752" y="3796145"/>
                  <a:chExt cx="1886990" cy="1596043"/>
                </a:xfrm>
              </p:grpSpPr>
              <p:sp>
                <p:nvSpPr>
                  <p:cNvPr id="109" name="Rektangel 108"/>
                  <p:cNvSpPr/>
                  <p:nvPr/>
                </p:nvSpPr>
                <p:spPr>
                  <a:xfrm>
                    <a:off x="3147752" y="3796145"/>
                    <a:ext cx="1886990" cy="1596043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 w="76200">
                    <a:solidFill>
                      <a:schemeClr val="accent3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10" name="Rektangel 109"/>
                  <p:cNvSpPr/>
                  <p:nvPr/>
                </p:nvSpPr>
                <p:spPr>
                  <a:xfrm>
                    <a:off x="3147752" y="3796146"/>
                    <a:ext cx="1886990" cy="152400"/>
                  </a:xfrm>
                  <a:prstGeom prst="rect">
                    <a:avLst/>
                  </a:prstGeom>
                  <a:solidFill>
                    <a:schemeClr val="accent3">
                      <a:lumMod val="50000"/>
                    </a:schemeClr>
                  </a:solidFill>
                  <a:ln w="76200">
                    <a:solidFill>
                      <a:schemeClr val="accent3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sv-SE" sz="1200" dirty="0" smtClean="0"/>
                      <a:t>Målsida</a:t>
                    </a:r>
                    <a:endParaRPr lang="sv-SE" sz="1400" dirty="0"/>
                  </a:p>
                </p:txBody>
              </p:sp>
              <p:sp>
                <p:nvSpPr>
                  <p:cNvPr id="111" name="Rektangel 110"/>
                  <p:cNvSpPr/>
                  <p:nvPr/>
                </p:nvSpPr>
                <p:spPr>
                  <a:xfrm>
                    <a:off x="4901739" y="3826617"/>
                    <a:ext cx="83128" cy="8312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12" name="Rektangel 111"/>
                  <p:cNvSpPr/>
                  <p:nvPr/>
                </p:nvSpPr>
                <p:spPr>
                  <a:xfrm>
                    <a:off x="4771497" y="3826617"/>
                    <a:ext cx="83128" cy="8312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13" name="Rektangel 112"/>
                  <p:cNvSpPr/>
                  <p:nvPr/>
                </p:nvSpPr>
                <p:spPr>
                  <a:xfrm>
                    <a:off x="4641255" y="3826617"/>
                    <a:ext cx="83128" cy="83128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  <p:sp>
                <p:nvSpPr>
                  <p:cNvPr id="114" name="Rektangel 113"/>
                  <p:cNvSpPr/>
                  <p:nvPr/>
                </p:nvSpPr>
                <p:spPr>
                  <a:xfrm>
                    <a:off x="4454237" y="4100945"/>
                    <a:ext cx="447502" cy="471055"/>
                  </a:xfrm>
                  <a:prstGeom prst="rect">
                    <a:avLst/>
                  </a:prstGeom>
                  <a:noFill/>
                  <a:ln w="38100">
                    <a:solidFill>
                      <a:schemeClr val="accent3">
                        <a:lumMod val="50000"/>
                      </a:schemeClr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 sz="1200" dirty="0">
                      <a:solidFill>
                        <a:schemeClr val="accent3">
                          <a:lumMod val="50000"/>
                        </a:schemeClr>
                      </a:solidFill>
                      <a:latin typeface="+mj-lt"/>
                    </a:endParaRPr>
                  </a:p>
                </p:txBody>
              </p:sp>
            </p:grpSp>
          </p:grpSp>
          <p:cxnSp>
            <p:nvCxnSpPr>
              <p:cNvPr id="99" name="Rak 98"/>
              <p:cNvCxnSpPr/>
              <p:nvPr/>
            </p:nvCxnSpPr>
            <p:spPr>
              <a:xfrm>
                <a:off x="4317442" y="4682835"/>
                <a:ext cx="104534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ak 99"/>
              <p:cNvCxnSpPr/>
              <p:nvPr/>
            </p:nvCxnSpPr>
            <p:spPr>
              <a:xfrm>
                <a:off x="4317442" y="4835235"/>
                <a:ext cx="104534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ak 100"/>
              <p:cNvCxnSpPr/>
              <p:nvPr/>
            </p:nvCxnSpPr>
            <p:spPr>
              <a:xfrm>
                <a:off x="4317442" y="4987635"/>
                <a:ext cx="104534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ak 101"/>
              <p:cNvCxnSpPr/>
              <p:nvPr/>
            </p:nvCxnSpPr>
            <p:spPr>
              <a:xfrm>
                <a:off x="4317442" y="5131725"/>
                <a:ext cx="1045347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ak 102"/>
              <p:cNvCxnSpPr/>
              <p:nvPr/>
            </p:nvCxnSpPr>
            <p:spPr>
              <a:xfrm>
                <a:off x="4317442" y="5278584"/>
                <a:ext cx="1613735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Rak 103"/>
              <p:cNvCxnSpPr/>
              <p:nvPr/>
            </p:nvCxnSpPr>
            <p:spPr>
              <a:xfrm>
                <a:off x="4317442" y="5430984"/>
                <a:ext cx="1613735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ak 104"/>
              <p:cNvCxnSpPr/>
              <p:nvPr/>
            </p:nvCxnSpPr>
            <p:spPr>
              <a:xfrm>
                <a:off x="4317442" y="5583384"/>
                <a:ext cx="1613735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Rak 105"/>
              <p:cNvCxnSpPr/>
              <p:nvPr/>
            </p:nvCxnSpPr>
            <p:spPr>
              <a:xfrm>
                <a:off x="4317442" y="5727474"/>
                <a:ext cx="1613735" cy="0"/>
              </a:xfrm>
              <a:prstGeom prst="line">
                <a:avLst/>
              </a:prstGeom>
              <a:ln w="38100">
                <a:solidFill>
                  <a:schemeClr val="accent3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Grupp 117"/>
            <p:cNvGrpSpPr/>
            <p:nvPr/>
          </p:nvGrpSpPr>
          <p:grpSpPr>
            <a:xfrm>
              <a:off x="6014053" y="4003958"/>
              <a:ext cx="1786874" cy="1391001"/>
              <a:chOff x="6217713" y="4222866"/>
              <a:chExt cx="1451702" cy="591527"/>
            </a:xfrm>
          </p:grpSpPr>
          <p:cxnSp>
            <p:nvCxnSpPr>
              <p:cNvPr id="116" name="Rak 115"/>
              <p:cNvCxnSpPr/>
              <p:nvPr/>
            </p:nvCxnSpPr>
            <p:spPr>
              <a:xfrm flipH="1">
                <a:off x="6217713" y="4222866"/>
                <a:ext cx="1451702" cy="591527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ak 116"/>
              <p:cNvCxnSpPr/>
              <p:nvPr/>
            </p:nvCxnSpPr>
            <p:spPr>
              <a:xfrm flipH="1" flipV="1">
                <a:off x="6217713" y="4222866"/>
                <a:ext cx="1451702" cy="591527"/>
              </a:xfrm>
              <a:prstGeom prst="line">
                <a:avLst/>
              </a:prstGeom>
              <a:ln w="57150">
                <a:solidFill>
                  <a:schemeClr val="accent5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009206" y="1440000"/>
            <a:ext cx="5741391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Det innebär: </a:t>
            </a:r>
          </a:p>
          <a:p>
            <a:pPr lvl="1"/>
            <a:r>
              <a:rPr lang="sv-SE" dirty="0" smtClean="0"/>
              <a:t>Samtliga målsidor </a:t>
            </a:r>
            <a:r>
              <a:rPr lang="sv-SE" b="1" dirty="0" smtClean="0"/>
              <a:t>måste</a:t>
            </a:r>
            <a:r>
              <a:rPr lang="sv-SE" dirty="0" smtClean="0"/>
              <a:t> finnas längst ner i strukturträdet.</a:t>
            </a:r>
          </a:p>
          <a:p>
            <a:pPr lvl="1"/>
            <a:r>
              <a:rPr lang="sv-SE" dirty="0" smtClean="0"/>
              <a:t>Vi bryter upp antalet kategorier i betydligt fler (åtminstone mot medborgarna).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315885" y="1491951"/>
            <a:ext cx="2552006" cy="41191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11500" dirty="0" smtClean="0"/>
              <a:t>2</a:t>
            </a:r>
          </a:p>
          <a:p>
            <a:pPr algn="ctr"/>
            <a:r>
              <a:rPr lang="sv-SE" sz="2800" dirty="0" smtClean="0"/>
              <a:t>Nytt koncept för navigering på webbplatsen</a:t>
            </a:r>
            <a:endParaRPr lang="sv-SE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067396" y="1440000"/>
            <a:ext cx="5683202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Givetvis passar vi på att designa om goteborg.se så att den går i linje med den digitala grafiska profilen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15885" y="1491951"/>
            <a:ext cx="2552006" cy="41191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11500" dirty="0" smtClean="0"/>
              <a:t>3</a:t>
            </a:r>
          </a:p>
          <a:p>
            <a:pPr algn="ctr"/>
            <a:r>
              <a:rPr lang="sv-SE" sz="2800" dirty="0" smtClean="0"/>
              <a:t>Ny design enligt digitala grafiska profilen</a:t>
            </a:r>
            <a:endParaRPr lang="sv-SE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CB980A4-8073-2E47-BD49-CDC58DACAC2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3059084" y="1440000"/>
            <a:ext cx="5691514" cy="4694400"/>
          </a:xfrm>
        </p:spPr>
        <p:txBody>
          <a:bodyPr/>
          <a:lstStyle/>
          <a:p>
            <a:pPr>
              <a:buNone/>
            </a:pPr>
            <a:r>
              <a:rPr lang="sv-SE" dirty="0" smtClean="0"/>
              <a:t>Nyttja de nya möjligheter som finns i nya versionen av WPS 8.5 (t.ex. sidmoduler)</a:t>
            </a:r>
          </a:p>
          <a:p>
            <a:pPr>
              <a:buNone/>
            </a:pPr>
            <a:r>
              <a:rPr lang="sv-SE" dirty="0" smtClean="0"/>
              <a:t>Detta (i kombination med ny kod) betyder att innehållet behöver migreras från dagens goteborg.se till mobilanpassade versionen. Denna migrering kommer troligtvis INTE att kunna göras helt automatiskt.</a:t>
            </a:r>
          </a:p>
          <a:p>
            <a:pPr>
              <a:buNone/>
            </a:pPr>
            <a:r>
              <a:rPr lang="sv-SE" dirty="0" smtClean="0"/>
              <a:t>Stort fokus kommer att läggas i början av projektet för att kunna hitta en lösning som minimerar handpåläggningen för oss på webbstrategiska.</a:t>
            </a:r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315885" y="1491951"/>
            <a:ext cx="2552006" cy="411914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algn="ctr"/>
            <a:r>
              <a:rPr lang="sv-SE" sz="11500" dirty="0" smtClean="0"/>
              <a:t>4</a:t>
            </a:r>
          </a:p>
          <a:p>
            <a:pPr algn="ctr"/>
            <a:r>
              <a:rPr lang="sv-SE" sz="2800" dirty="0" smtClean="0"/>
              <a:t>Förbättrade redaktionella verktyg</a:t>
            </a:r>
            <a:endParaRPr lang="sv-SE" sz="28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BG-Stad-Mall_enkel BLÅ">
  <a:themeElements>
    <a:clrScheme name="GBG-stad-färgtema">
      <a:dk1>
        <a:srgbClr val="575757"/>
      </a:dk1>
      <a:lt1>
        <a:sysClr val="window" lastClr="FFFFFF"/>
      </a:lt1>
      <a:dk2>
        <a:srgbClr val="575757"/>
      </a:dk2>
      <a:lt2>
        <a:srgbClr val="FFFFFF"/>
      </a:lt2>
      <a:accent1>
        <a:srgbClr val="1475B8"/>
      </a:accent1>
      <a:accent2>
        <a:srgbClr val="F18700"/>
      </a:accent2>
      <a:accent3>
        <a:srgbClr val="9DCBCD"/>
      </a:accent3>
      <a:accent4>
        <a:srgbClr val="727BA0"/>
      </a:accent4>
      <a:accent5>
        <a:srgbClr val="BD0066"/>
      </a:accent5>
      <a:accent6>
        <a:srgbClr val="C1C12A"/>
      </a:accent6>
      <a:hlink>
        <a:srgbClr val="1475B8"/>
      </a:hlink>
      <a:folHlink>
        <a:srgbClr val="9DCBCD"/>
      </a:folHlink>
    </a:clrScheme>
    <a:fontScheme name="GBG-Stad-teckensnit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b="1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GBG-Stad-Mall_enkel BLÅ</Template>
  <TotalTime>477</TotalTime>
  <Words>659</Words>
  <Application>Microsoft Office PowerPoint</Application>
  <PresentationFormat>Bildspel på skärmen (4:3)</PresentationFormat>
  <Paragraphs>135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17" baseType="lpstr">
      <vt:lpstr>GBG-Stad-Mall_enkel BLÅ</vt:lpstr>
      <vt:lpstr>Skalobjekt för Paketeraren</vt:lpstr>
      <vt:lpstr>Mobilanpassning av goteborg.se </vt:lpstr>
      <vt:lpstr>Mobilanpassning av goteborg.se</vt:lpstr>
      <vt:lpstr>Projekt mobilanpassning goteborg.se</vt:lpstr>
      <vt:lpstr>Bild 4</vt:lpstr>
      <vt:lpstr>Bild 5</vt:lpstr>
      <vt:lpstr>Bild 6</vt:lpstr>
      <vt:lpstr>Bild 7</vt:lpstr>
      <vt:lpstr>Bild 8</vt:lpstr>
      <vt:lpstr>Bild 9</vt:lpstr>
      <vt:lpstr>Bild 10</vt:lpstr>
      <vt:lpstr>Vad innebär det för dig som redaktör?</vt:lpstr>
      <vt:lpstr>Flytta målsidor – dagens goteborg.se</vt:lpstr>
      <vt:lpstr>Beta-version</vt:lpstr>
      <vt:lpstr>Hur vill ni få information?</vt:lpstr>
      <vt:lpstr>Bild 15</vt:lpstr>
    </vt:vector>
  </TitlesOfParts>
  <Company>Göteborgs stad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Mobilanpassning av goteborg.se</dc:title>
  <dc:creator>henjoh0419</dc:creator>
  <cp:lastModifiedBy>henjoh0419</cp:lastModifiedBy>
  <cp:revision>16</cp:revision>
  <cp:lastPrinted>2014-06-25T13:57:34Z</cp:lastPrinted>
  <dcterms:created xsi:type="dcterms:W3CDTF">2015-09-02T13:40:09Z</dcterms:created>
  <dcterms:modified xsi:type="dcterms:W3CDTF">2015-10-02T06:12:36Z</dcterms:modified>
</cp:coreProperties>
</file>